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5"/>
  </p:notesMasterIdLst>
  <p:sldIdLst>
    <p:sldId id="256" r:id="rId2"/>
    <p:sldId id="273" r:id="rId3"/>
    <p:sldId id="259" r:id="rId4"/>
    <p:sldId id="277" r:id="rId5"/>
    <p:sldId id="274" r:id="rId6"/>
    <p:sldId id="275" r:id="rId7"/>
    <p:sldId id="261" r:id="rId8"/>
    <p:sldId id="265" r:id="rId9"/>
    <p:sldId id="267" r:id="rId10"/>
    <p:sldId id="268" r:id="rId11"/>
    <p:sldId id="278" r:id="rId12"/>
    <p:sldId id="279" r:id="rId13"/>
    <p:sldId id="272" r:id="rId14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76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65"/>
    </p:cViewPr>
  </p:sorterViewPr>
  <p:notesViewPr>
    <p:cSldViewPr snapToGrid="0">
      <p:cViewPr varScale="1">
        <p:scale>
          <a:sx n="68" d="100"/>
          <a:sy n="68" d="100"/>
        </p:scale>
        <p:origin x="24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76C9B-F3DC-4B9C-83F7-51F86220766E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6DFB9-F6C6-4A03-A818-5A05E08CF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822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FD41F-6AA0-4730-A83F-F433B61CC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8E8DCC1-9CA7-416A-AD8A-DE4C48AE0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4EAC96-D41D-40F7-9652-3355128FA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8AA08C-42FB-4058-8874-640E5880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F92A2D-8424-4D2B-A146-2199319CF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182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7845B1-2CE0-4407-AB46-A3AE43001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C37C75-0557-49ED-9559-C7882F0BF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CEE5EB-910E-4364-9667-0BFC7242E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038A34-913B-4B90-8259-E1FE9F994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8DC683-1C9D-4164-88CD-B4F6BDCD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223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B1FBFB2-5614-4DE5-AE3B-3BDF5703C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206F00E-3525-4DC6-9423-88237548F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0EC8CE-094E-40A2-91A1-A2D8E039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F340DD-93D1-49FF-9BAC-F011F93B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DF5EE7-6D7D-4F5A-9BAC-5E8E4B04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000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BFD164-D0BD-4C35-91A5-F1AF13685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888492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8A1F38-2F4E-433E-9152-1C4255666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DD6952-D507-4D9C-B000-115DFC36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CA5F50-3131-46C6-A2F2-656FC0CB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172E32-D709-4EAE-8F41-1390309BE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33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FAF1F9-62AD-46A5-9AE1-EDAC8C66D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4A9DA2-ED58-4B0C-884C-056610881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9442EA-245F-4A11-BAE5-2C8F90760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88890B-3591-47BC-B5C4-5FE0E9D8D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0A912D-5C20-47AF-AEF5-62A77F6C1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08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931CA6-1C61-4C84-B7BC-84E40583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EF4548-F676-442C-B8C7-E83F1F87F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6CFC0B-87A7-4367-9914-1FCDBAEA7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7C2B79-A3EC-4BA5-8A52-EF6D7194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3E041FE-0CF0-45E7-8D50-5EA96108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18B988-E442-4714-B869-69487AB2A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028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F69E7B-200A-4FDA-8DA3-74DF4995B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FB28C5F-7551-480B-A14A-BDDCE93CA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7DE046E-DB39-4D4A-AE11-465F3B484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DC3E996-EFBE-4D52-8372-E263A1BEA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587E932-4F11-4E80-BD2B-F2BFDB8E5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F9DFB5E-41DB-46DC-BE5E-B753D98F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E6CA3-FCE8-4A82-B24B-48CF829F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8E29CD2-870E-43BF-BA6A-DA5704EF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22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9AF16F-2389-4FB1-AEA8-E1AB1CCB2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8D9E51-2E61-4047-966E-C147E7B5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8B84F35-1E18-4292-847A-5B5EA491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A01444-91AA-4E98-8F2B-55BA77B01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61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858E713-ED72-4522-85BF-CF89F42C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E09951C-68D3-4228-A6E3-CE788270E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B357AA0-D73B-445B-82A4-7E2972CB3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520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302FC9-3C30-4121-8D10-F34AD5FE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5833B5-4FFB-40C8-BF62-D2235D421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C21071-C62D-4F47-A29E-EDEF079CE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396A2E-5A00-4E80-80E9-475AFC604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0B84FC-4596-4D91-B0A8-47E96C8D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649880-78A8-40EF-9038-C8E19734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789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AC6B3E-8599-4820-B3C9-63E41E4B4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234CF43-A039-44C2-8C91-405788ACF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B57765-012D-4F3C-B30D-8F032A3F6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8A1D7D-DCD0-4DAB-B2A0-9DD8D257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881263-3231-4BE9-A322-7CB3D01D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8AF6A2-A053-47AF-8DF6-5F74D0326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43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874564-A50D-49D5-A57F-861972C6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8893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DB154D-EE01-4AC4-B9D2-29D067AE7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98959D-213E-4EAE-B393-223AC41D8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7871-7286-409A-8C16-E038E0F02A5A}" type="datetimeFigureOut">
              <a:rPr lang="hr-HR" smtClean="0"/>
              <a:t>12.3.2021.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B10C1C-6460-4977-9113-B71F0084B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A7502A-E7EB-4A93-B332-7251DDD0F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84CAF86-5011-40D9-8B29-956F170147E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035" y="512523"/>
            <a:ext cx="1030765" cy="103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9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ep.h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rustva-prijateljstva@mvep.h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drustva-prijateljstva@mvep.h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B5FE74-19D2-40D5-AB17-9F428E23F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449" y="1440000"/>
            <a:ext cx="10917102" cy="404894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3600" b="1" dirty="0"/>
              <a:t/>
            </a:r>
            <a:br>
              <a:rPr lang="hr-HR" sz="3600" b="1" dirty="0"/>
            </a:br>
            <a:r>
              <a:rPr lang="hr-HR" sz="3600" b="1" dirty="0">
                <a:latin typeface="+mn-lt"/>
              </a:rPr>
              <a:t>REPUBLIKA HRVATSKA</a:t>
            </a:r>
            <a:br>
              <a:rPr lang="hr-HR" sz="3600" b="1" dirty="0">
                <a:latin typeface="+mn-lt"/>
              </a:rPr>
            </a:br>
            <a:r>
              <a:rPr lang="hr-HR" sz="3600" b="1" dirty="0">
                <a:latin typeface="+mn-lt"/>
              </a:rPr>
              <a:t>MINISTARSTVO VANJSKIH I EUROPSKIH POSLOVA</a:t>
            </a:r>
            <a:r>
              <a:rPr lang="hr-HR" sz="3100" b="1" dirty="0">
                <a:latin typeface="+mn-lt"/>
              </a:rPr>
              <a:t/>
            </a:r>
            <a:br>
              <a:rPr lang="hr-HR" sz="3100" b="1" dirty="0">
                <a:latin typeface="+mn-lt"/>
              </a:rPr>
            </a:br>
            <a:r>
              <a:rPr lang="hr-HR" sz="3100" b="1" kern="1200" dirty="0">
                <a:solidFill>
                  <a:schemeClr val="tx1"/>
                </a:solidFill>
                <a:latin typeface="+mn-lt"/>
              </a:rPr>
              <a:t/>
            </a:r>
            <a:br>
              <a:rPr lang="hr-HR" sz="3100" b="1" kern="1200" dirty="0">
                <a:solidFill>
                  <a:schemeClr val="tx1"/>
                </a:solidFill>
                <a:latin typeface="+mn-lt"/>
              </a:rPr>
            </a:br>
            <a:r>
              <a:rPr lang="hr-HR" sz="3200" b="1" kern="1200" dirty="0" smtClean="0">
                <a:solidFill>
                  <a:schemeClr val="tx1"/>
                </a:solidFill>
                <a:latin typeface="+mn-lt"/>
              </a:rPr>
              <a:t>NATJEČAJ</a:t>
            </a:r>
            <a:r>
              <a:rPr lang="hr-HR" sz="3200" b="1" dirty="0">
                <a:latin typeface="+mn-lt"/>
              </a:rPr>
              <a:t/>
            </a:r>
            <a:br>
              <a:rPr lang="hr-HR" sz="3200" b="1" dirty="0">
                <a:latin typeface="+mn-lt"/>
              </a:rPr>
            </a:br>
            <a:r>
              <a:rPr lang="hr-HR" sz="3200" b="1" kern="1200" dirty="0">
                <a:solidFill>
                  <a:schemeClr val="tx1"/>
                </a:solidFill>
                <a:latin typeface="+mn-lt"/>
              </a:rPr>
              <a:t/>
            </a:r>
            <a:br>
              <a:rPr lang="hr-HR" sz="3200" b="1" kern="1200" dirty="0">
                <a:solidFill>
                  <a:schemeClr val="tx1"/>
                </a:solidFill>
                <a:latin typeface="+mn-lt"/>
              </a:rPr>
            </a:br>
            <a:r>
              <a:rPr lang="hr-HR" sz="3200" b="1" kern="1200" dirty="0">
                <a:solidFill>
                  <a:schemeClr val="tx1"/>
                </a:solidFill>
                <a:latin typeface="+mn-lt"/>
              </a:rPr>
              <a:t> za prijavu </a:t>
            </a:r>
            <a:r>
              <a:rPr lang="hr-HR" sz="3200" b="1" kern="1200" dirty="0" smtClean="0">
                <a:solidFill>
                  <a:schemeClr val="tx1"/>
                </a:solidFill>
                <a:latin typeface="+mn-lt"/>
              </a:rPr>
              <a:t>projekata </a:t>
            </a:r>
            <a:r>
              <a:rPr lang="hr-HR" sz="3200" b="1" kern="1200" dirty="0">
                <a:solidFill>
                  <a:schemeClr val="tx1"/>
                </a:solidFill>
                <a:latin typeface="+mn-lt"/>
              </a:rPr>
              <a:t>udruga - društava </a:t>
            </a:r>
            <a:r>
              <a:rPr lang="hr-HR" sz="3200" b="1" kern="1200" dirty="0" smtClean="0">
                <a:solidFill>
                  <a:schemeClr val="tx1"/>
                </a:solidFill>
                <a:latin typeface="+mn-lt"/>
              </a:rPr>
              <a:t>prijateljstva u </a:t>
            </a:r>
            <a:r>
              <a:rPr lang="hr-HR" sz="3200" b="1" dirty="0" smtClean="0">
                <a:latin typeface="+mn-lt"/>
              </a:rPr>
              <a:t>svrhu ostvarivanja financijske potpore</a:t>
            </a:r>
            <a:endParaRPr lang="hr-HR" sz="3200" b="1" kern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672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BD38F2-81C2-40E9-AAB2-A5A4152DA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965"/>
            <a:ext cx="8884920" cy="1325563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			</a:t>
            </a:r>
            <a:r>
              <a:rPr lang="hr-HR" sz="3600" b="1" dirty="0"/>
              <a:t/>
            </a:r>
            <a:br>
              <a:rPr lang="hr-HR" sz="3600" b="1" dirty="0"/>
            </a:br>
            <a:r>
              <a:rPr lang="hr-HR" sz="3600" b="1" dirty="0"/>
              <a:t>9. </a:t>
            </a:r>
            <a:r>
              <a:rPr lang="hr-HR" sz="3600" b="1" dirty="0" smtClean="0"/>
              <a:t>REZULTATI NATJEČAJA </a:t>
            </a:r>
            <a:endParaRPr lang="hr-HR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7A3AD6-001E-4A4F-ADD6-BE509BA57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272" y="2578054"/>
            <a:ext cx="10081437" cy="3058471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hr-HR" sz="11200" b="1" dirty="0"/>
              <a:t>Odluka o dodjeli financijskih sredstava objavljuje se na internetskoj stranici Ministarstva vanjskih i europskih poslova </a:t>
            </a:r>
            <a:r>
              <a:rPr lang="hr-HR" sz="11200" b="1" dirty="0">
                <a:hlinkClick r:id="rId2"/>
              </a:rPr>
              <a:t>www.mvep.hr</a:t>
            </a:r>
            <a:r>
              <a:rPr lang="hr-HR" sz="11200" b="1" dirty="0"/>
              <a:t>, u roku </a:t>
            </a:r>
            <a:r>
              <a:rPr lang="hr-HR" sz="11200" b="1" dirty="0" smtClean="0"/>
              <a:t>od osam </a:t>
            </a:r>
            <a:r>
              <a:rPr lang="hr-HR" sz="11200" b="1" dirty="0"/>
              <a:t>dana od donošenja </a:t>
            </a:r>
            <a:r>
              <a:rPr lang="hr-HR" sz="11200" b="1" dirty="0" smtClean="0"/>
              <a:t>Odluke</a:t>
            </a:r>
          </a:p>
          <a:p>
            <a:pPr marL="0" indent="0" algn="just">
              <a:buNone/>
            </a:pPr>
            <a:endParaRPr lang="hr-HR" sz="11200" b="1" dirty="0" smtClean="0"/>
          </a:p>
          <a:p>
            <a:pPr algn="just"/>
            <a:r>
              <a:rPr lang="pl-PL" sz="11200" b="1" dirty="0" smtClean="0"/>
              <a:t>Prigovor </a:t>
            </a:r>
            <a:r>
              <a:rPr lang="pl-PL" sz="11200" b="1" dirty="0"/>
              <a:t>na rezultate natječaja prijavitelji mogu dostaviti pisanim putem u roku od osam dana od datuma objave Odluke o dodjeli financijskih sredstava</a:t>
            </a:r>
          </a:p>
          <a:p>
            <a:pPr algn="just"/>
            <a:endParaRPr lang="hr-HR" sz="11200" b="1" dirty="0"/>
          </a:p>
          <a:p>
            <a:pPr marL="0" indent="0" algn="just">
              <a:buNone/>
            </a:pPr>
            <a:endParaRPr lang="hr-HR" sz="11200" b="1" dirty="0" smtClean="0"/>
          </a:p>
          <a:p>
            <a:pPr marL="0" indent="0" algn="just">
              <a:buNone/>
            </a:pPr>
            <a:endParaRPr lang="hr-HR" sz="5900" b="1" dirty="0"/>
          </a:p>
          <a:p>
            <a:pPr marL="0" indent="0" algn="just">
              <a:buNone/>
            </a:pPr>
            <a:endParaRPr lang="hr-HR" sz="5900" b="1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714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10. UGOVARANJE 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2257"/>
            <a:ext cx="10515600" cy="3474706"/>
          </a:xfrm>
        </p:spPr>
        <p:txBody>
          <a:bodyPr/>
          <a:lstStyle/>
          <a:p>
            <a:pPr algn="just"/>
            <a:r>
              <a:rPr lang="hr-HR" b="1" dirty="0"/>
              <a:t>Ministarstvo vanjskih i europskih poslova s prijaviteljima odobrenih projekata za dodjelu financijskih sredstava potpisuju Ugovor o dodjeli financijskih sredstava za provedbu projekta na način da se po potpisivanju ugovora isplaćuje predujam u iznosu od 80% dok se preostali iznos do 20% prihvatljivih troškova isplaćuje po prihvaćanju Završnog opisnog i financijskog </a:t>
            </a:r>
            <a:r>
              <a:rPr lang="hr-HR" b="1" dirty="0" smtClean="0"/>
              <a:t>izvješća </a:t>
            </a:r>
            <a:endParaRPr lang="hr-HR" b="1" dirty="0"/>
          </a:p>
          <a:p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46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sz="3600" b="1" dirty="0" smtClean="0"/>
              <a:t>DODATNE </a:t>
            </a:r>
            <a:r>
              <a:rPr lang="hr-HR" sz="3600" b="1" dirty="0"/>
              <a:t>INFORMACIJE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1439"/>
            <a:ext cx="10515600" cy="3365524"/>
          </a:xfrm>
        </p:spPr>
        <p:txBody>
          <a:bodyPr/>
          <a:lstStyle/>
          <a:p>
            <a:pPr algn="just"/>
            <a:r>
              <a:rPr lang="hr-HR" b="1" dirty="0"/>
              <a:t>Prijavitelji koji će u tijeku roka za podnošenje prijava na </a:t>
            </a:r>
            <a:r>
              <a:rPr lang="hr-HR" b="1" dirty="0" smtClean="0"/>
              <a:t>natječaj </a:t>
            </a:r>
            <a:r>
              <a:rPr lang="hr-HR" b="1" dirty="0"/>
              <a:t>imati potrebu za dodatnim pojašnjenjem </a:t>
            </a:r>
            <a:r>
              <a:rPr lang="hr-HR" b="1" dirty="0" smtClean="0"/>
              <a:t>natječajnih uvjeta, </a:t>
            </a:r>
            <a:r>
              <a:rPr lang="hr-HR" b="1" dirty="0"/>
              <a:t>mogu dostaviti pisani upit na e-mail adresu: </a:t>
            </a:r>
            <a:r>
              <a:rPr lang="hr-HR" b="1" u="sng" dirty="0">
                <a:hlinkClick r:id="rId2"/>
              </a:rPr>
              <a:t>drustva-prijateljstva@mvep.hr</a:t>
            </a:r>
            <a:endParaRPr lang="hr-HR" b="1" u="sng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767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2C3C6BA-AE36-421B-87A4-ECDF1A847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94560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Kontakt za upite:</a:t>
            </a:r>
            <a:b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drustva-prijateljstva@mvep.hr</a:t>
            </a:r>
            <a:r>
              <a:rPr lang="hr-H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ZAHVALJUJEMO NA PAŽNJI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1323" y="3938953"/>
            <a:ext cx="3329353" cy="160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9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0552"/>
            <a:ext cx="8884920" cy="1325563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1. CILJ </a:t>
            </a:r>
            <a:r>
              <a:rPr lang="hr-HR" sz="3600" b="1" dirty="0"/>
              <a:t>NATJEČAJA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90" y="1696115"/>
            <a:ext cx="10923129" cy="409875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hr-HR" sz="2400" dirty="0" smtClean="0"/>
          </a:p>
          <a:p>
            <a:pPr algn="just">
              <a:lnSpc>
                <a:spcPct val="100000"/>
              </a:lnSpc>
            </a:pPr>
            <a:r>
              <a:rPr lang="hr-HR" b="1" dirty="0" smtClean="0"/>
              <a:t>Osnaživanje </a:t>
            </a:r>
            <a:r>
              <a:rPr lang="hr-HR" b="1" dirty="0"/>
              <a:t>i promicanje </a:t>
            </a:r>
            <a:r>
              <a:rPr lang="hr-HR" b="1" dirty="0" smtClean="0"/>
              <a:t>prijateljskih </a:t>
            </a:r>
            <a:r>
              <a:rPr lang="hr-HR" b="1" dirty="0"/>
              <a:t>odnosa Hrvatske i drugih država </a:t>
            </a:r>
            <a:r>
              <a:rPr lang="hr-HR" b="1" dirty="0" smtClean="0"/>
              <a:t>radi </a:t>
            </a:r>
            <a:r>
              <a:rPr lang="hr-HR" b="1" dirty="0"/>
              <a:t>ostvarivanja zajedničkih interesa te jačanje kulturnih, </a:t>
            </a:r>
            <a:r>
              <a:rPr lang="hr-HR" b="1" dirty="0" smtClean="0"/>
              <a:t>umjetničkih, povijesnih </a:t>
            </a:r>
            <a:r>
              <a:rPr lang="hr-HR" b="1" dirty="0"/>
              <a:t>i znanstvenih </a:t>
            </a:r>
            <a:r>
              <a:rPr lang="hr-HR" b="1" dirty="0" smtClean="0"/>
              <a:t>veza</a:t>
            </a:r>
          </a:p>
          <a:p>
            <a:pPr algn="just">
              <a:lnSpc>
                <a:spcPct val="100000"/>
              </a:lnSpc>
            </a:pPr>
            <a:r>
              <a:rPr lang="hr-HR" b="1" dirty="0" smtClean="0"/>
              <a:t>Bolja </a:t>
            </a:r>
            <a:r>
              <a:rPr lang="hr-HR" b="1" dirty="0"/>
              <a:t>informiranost građana o drugim kulturama, vrijednostima i </a:t>
            </a:r>
            <a:r>
              <a:rPr lang="hr-HR" b="1" dirty="0" smtClean="0"/>
              <a:t>različitostima </a:t>
            </a:r>
          </a:p>
          <a:p>
            <a:pPr algn="just">
              <a:lnSpc>
                <a:spcPct val="100000"/>
              </a:lnSpc>
            </a:pPr>
            <a:r>
              <a:rPr lang="hr-HR" b="1" dirty="0" smtClean="0"/>
              <a:t>Komuniciranje povijesnih i suvremenih poveznica Hrvatske i drugih država </a:t>
            </a:r>
            <a:endParaRPr lang="hr-HR" b="1" dirty="0"/>
          </a:p>
          <a:p>
            <a:pPr algn="just">
              <a:lnSpc>
                <a:spcPct val="100000"/>
              </a:lnSpc>
            </a:pPr>
            <a:endParaRPr lang="hr-HR" dirty="0" smtClean="0"/>
          </a:p>
          <a:p>
            <a:pPr algn="just">
              <a:lnSpc>
                <a:spcPct val="100000"/>
              </a:lnSpc>
            </a:pPr>
            <a:endParaRPr lang="hr-HR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hr-H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81A6D9-FCAE-4408-A337-8305454A1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84822"/>
            <a:ext cx="6888480" cy="1325563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2. PRIHVATLJIVI PRIJAVITELJ</a:t>
            </a:r>
            <a:endParaRPr lang="hr-HR" sz="3600" b="1" dirty="0"/>
          </a:p>
        </p:txBody>
      </p:sp>
      <p:pic>
        <p:nvPicPr>
          <p:cNvPr id="4" name="Picture 2" descr="Slikovni rezultat za zajedništvo">
            <a:extLst>
              <a:ext uri="{FF2B5EF4-FFF2-40B4-BE49-F238E27FC236}">
                <a16:creationId xmlns:a16="http://schemas.microsoft.com/office/drawing/2014/main" xmlns="" id="{05BBC72C-CFDD-4BEE-8FB7-2D3877D91D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" r="989" b="3"/>
          <a:stretch/>
        </p:blipFill>
        <p:spPr bwMode="auto">
          <a:xfrm>
            <a:off x="7078813" y="2240280"/>
            <a:ext cx="4078625" cy="37665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xmlns="" id="{B02E6F83-D3A3-482D-AEF4-2E699D600A52}"/>
              </a:ext>
            </a:extLst>
          </p:cNvPr>
          <p:cNvSpPr/>
          <p:nvPr/>
        </p:nvSpPr>
        <p:spPr>
          <a:xfrm>
            <a:off x="7685900" y="2831951"/>
            <a:ext cx="2864449" cy="2569389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8D8DF5B-9F77-4FDE-91D6-A36C2F0B357D}"/>
              </a:ext>
            </a:extLst>
          </p:cNvPr>
          <p:cNvSpPr txBox="1"/>
          <p:nvPr/>
        </p:nvSpPr>
        <p:spPr>
          <a:xfrm>
            <a:off x="838199" y="2006221"/>
            <a:ext cx="504160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800" b="1" dirty="0" smtClean="0"/>
              <a:t>UDRUGA koja djeluje u prioritetnom </a:t>
            </a:r>
            <a:r>
              <a:rPr lang="hr-HR" sz="2800" b="1" dirty="0"/>
              <a:t>području kulture i/ili međunarodne suradnje te </a:t>
            </a:r>
            <a:r>
              <a:rPr lang="hr-HR" sz="2800" b="1" dirty="0" smtClean="0"/>
              <a:t>potiče </a:t>
            </a:r>
            <a:r>
              <a:rPr lang="hr-HR" sz="2800" b="1" dirty="0"/>
              <a:t>i </a:t>
            </a:r>
            <a:r>
              <a:rPr lang="hr-HR" sz="2800" b="1" dirty="0" smtClean="0"/>
              <a:t>unaprjeđuje </a:t>
            </a:r>
            <a:r>
              <a:rPr lang="hr-HR" sz="2800" b="1" dirty="0"/>
              <a:t>prijateljske odnose Hrvatske s </a:t>
            </a:r>
            <a:r>
              <a:rPr lang="hr-HR" sz="2800" b="1" dirty="0" smtClean="0"/>
              <a:t>državom/državama </a:t>
            </a:r>
            <a:r>
              <a:rPr lang="hr-HR" sz="2800" b="1" dirty="0"/>
              <a:t>s kojima je uspostavljena </a:t>
            </a:r>
            <a:r>
              <a:rPr lang="hr-HR" sz="2800" b="1" dirty="0" smtClean="0"/>
              <a:t>suradnja, a što je vidljivo iz Statuta udruge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1857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AC53EA-FDA1-46B5-8CA2-2EC55B513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735" y="320675"/>
            <a:ext cx="8884920" cy="1325563"/>
          </a:xfrm>
        </p:spPr>
        <p:txBody>
          <a:bodyPr>
            <a:normAutofit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3600" b="1" dirty="0" smtClean="0"/>
              <a:t>3. PRIHVATLJIVI PARTNER </a:t>
            </a:r>
            <a:r>
              <a:rPr lang="hr-HR" sz="3600" b="1" dirty="0"/>
              <a:t>U PROJEKTU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34DAA9-11CC-4B23-8A05-7336AEE01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b="1" dirty="0" smtClean="0"/>
              <a:t>Partner </a:t>
            </a:r>
            <a:r>
              <a:rPr lang="hr-HR" b="1" dirty="0"/>
              <a:t>na projektu </a:t>
            </a:r>
            <a:r>
              <a:rPr lang="hr-HR" b="1" dirty="0" smtClean="0"/>
              <a:t>može biti udruga </a:t>
            </a:r>
            <a:r>
              <a:rPr lang="hr-HR" b="1" dirty="0"/>
              <a:t>koja ispunjava iste propisane uvjete natječaja i ugovorne obveze kao i udruga </a:t>
            </a:r>
            <a:r>
              <a:rPr lang="hr-HR" b="1" dirty="0" smtClean="0"/>
              <a:t>prijavitelj</a:t>
            </a:r>
          </a:p>
          <a:p>
            <a:endParaRPr lang="hr-HR" b="1" dirty="0"/>
          </a:p>
          <a:p>
            <a:r>
              <a:rPr lang="pl-PL" b="1" dirty="0"/>
              <a:t>Provođenje projekta u partnerstvu nije obvezno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417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3600" b="1" dirty="0" smtClean="0"/>
              <a:t>4. PRIHVATLJIVE </a:t>
            </a:r>
            <a:r>
              <a:rPr lang="hr-HR" sz="3600" b="1" dirty="0"/>
              <a:t>AKTIVNOSTI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02005"/>
            <a:ext cx="10515600" cy="3774957"/>
          </a:xfrm>
        </p:spPr>
        <p:txBody>
          <a:bodyPr>
            <a:normAutofit/>
          </a:bodyPr>
          <a:lstStyle/>
          <a:p>
            <a:pPr algn="just"/>
            <a:r>
              <a:rPr lang="hr-HR" b="1" dirty="0"/>
              <a:t>Organiziranje izložbi, koncerata, predavanja, filmskih projekcija, dana/tjedna/mjeseca kulture, gostovanja umjetnika, znanstvenika iz drugih država</a:t>
            </a:r>
          </a:p>
          <a:p>
            <a:pPr algn="just"/>
            <a:r>
              <a:rPr lang="hr-HR" b="1" dirty="0"/>
              <a:t>Poticanje komunikacije udruga - društva prijateljstva s općom, ciljanom i stručnom javnosti </a:t>
            </a:r>
          </a:p>
          <a:p>
            <a:pPr algn="just"/>
            <a:r>
              <a:rPr lang="hr-HR" b="1" dirty="0" smtClean="0"/>
              <a:t>Promocija </a:t>
            </a:r>
            <a:r>
              <a:rPr lang="hr-HR" b="1" dirty="0"/>
              <a:t>vrijednosti kulturne baštine, identiteta i tradicije </a:t>
            </a:r>
          </a:p>
          <a:p>
            <a:pPr>
              <a:buFontTx/>
              <a:buChar char="-"/>
            </a:pP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35318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/>
            </a:r>
            <a:br>
              <a:rPr lang="hr-HR" sz="3600" b="1" dirty="0"/>
            </a:br>
            <a:r>
              <a:rPr lang="hr-HR" sz="3600" b="1" dirty="0" smtClean="0"/>
              <a:t>5. PRIHVATLJIVI TROŠKOVI PROJEKTA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29" y="1478664"/>
            <a:ext cx="11616267" cy="469328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hr-HR" sz="2000" b="1" dirty="0" smtClean="0"/>
          </a:p>
          <a:p>
            <a:pPr marL="0" indent="0">
              <a:lnSpc>
                <a:spcPct val="100000"/>
              </a:lnSpc>
              <a:buNone/>
            </a:pPr>
            <a:endParaRPr lang="hr-HR" sz="2000" b="1" dirty="0"/>
          </a:p>
          <a:p>
            <a:pPr>
              <a:lnSpc>
                <a:spcPct val="100000"/>
              </a:lnSpc>
            </a:pPr>
            <a:r>
              <a:rPr lang="hr-HR" b="1" dirty="0"/>
              <a:t>u</a:t>
            </a:r>
            <a:r>
              <a:rPr lang="hr-HR" b="1" dirty="0" smtClean="0"/>
              <a:t>sluge promidžbe (najave, objave)</a:t>
            </a:r>
            <a:endParaRPr lang="hr-HR" b="1" dirty="0"/>
          </a:p>
          <a:p>
            <a:pPr>
              <a:lnSpc>
                <a:spcPct val="100000"/>
              </a:lnSpc>
            </a:pPr>
            <a:r>
              <a:rPr lang="hr-HR" b="1" dirty="0"/>
              <a:t>i</a:t>
            </a:r>
            <a:r>
              <a:rPr lang="hr-HR" b="1" dirty="0" smtClean="0"/>
              <a:t>zdaci </a:t>
            </a:r>
            <a:r>
              <a:rPr lang="hr-HR" b="1" dirty="0"/>
              <a:t>za troškove </a:t>
            </a:r>
            <a:r>
              <a:rPr lang="hr-HR" b="1" dirty="0" smtClean="0"/>
              <a:t>naknada voditeljima projekta i izvoditeljima projektnih aktivnosti</a:t>
            </a:r>
          </a:p>
          <a:p>
            <a:pPr>
              <a:lnSpc>
                <a:spcPct val="100000"/>
              </a:lnSpc>
            </a:pPr>
            <a:r>
              <a:rPr lang="hr-HR" b="1" dirty="0"/>
              <a:t>p</a:t>
            </a:r>
            <a:r>
              <a:rPr lang="hr-HR" b="1" dirty="0" smtClean="0"/>
              <a:t>utni </a:t>
            </a:r>
            <a:r>
              <a:rPr lang="hr-HR" b="1" dirty="0"/>
              <a:t>troškovi </a:t>
            </a:r>
            <a:r>
              <a:rPr lang="hr-HR" b="1" dirty="0" smtClean="0"/>
              <a:t>na teritoriju RH</a:t>
            </a:r>
            <a:endParaRPr lang="hr-HR" b="1" dirty="0"/>
          </a:p>
          <a:p>
            <a:pPr>
              <a:lnSpc>
                <a:spcPct val="100000"/>
              </a:lnSpc>
            </a:pPr>
            <a:r>
              <a:rPr lang="hr-HR" b="1" dirty="0"/>
              <a:t>t</a:t>
            </a:r>
            <a:r>
              <a:rPr lang="hr-HR" b="1" dirty="0" smtClean="0"/>
              <a:t>roškovi reprezentacije</a:t>
            </a:r>
          </a:p>
          <a:p>
            <a:pPr>
              <a:lnSpc>
                <a:spcPct val="100000"/>
              </a:lnSpc>
            </a:pPr>
            <a:r>
              <a:rPr lang="hr-HR" b="1" dirty="0"/>
              <a:t>t</a:t>
            </a:r>
            <a:r>
              <a:rPr lang="hr-HR" b="1" dirty="0" smtClean="0"/>
              <a:t>roškovi najma prostora i opreme (za potrebe provedbe projekta)</a:t>
            </a:r>
          </a:p>
          <a:p>
            <a:pPr marL="0" indent="0">
              <a:lnSpc>
                <a:spcPct val="100000"/>
              </a:lnSpc>
              <a:buNone/>
            </a:pPr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val="118595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7B4170-74BF-42ED-8001-641FED75D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331787"/>
            <a:ext cx="4808220" cy="1325563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6. SADRŽAJ </a:t>
            </a:r>
            <a:r>
              <a:rPr lang="hr-HR" sz="3600" b="1" dirty="0"/>
              <a:t>PRIJAVE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302FC7-2F32-45AF-8290-BF2A408ED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80" y="2027105"/>
            <a:ext cx="10515600" cy="4065224"/>
          </a:xfrm>
        </p:spPr>
        <p:txBody>
          <a:bodyPr>
            <a:normAutofit/>
          </a:bodyPr>
          <a:lstStyle/>
          <a:p>
            <a:pPr algn="just"/>
            <a:r>
              <a:rPr lang="hr-HR" b="1" dirty="0" smtClean="0"/>
              <a:t>obrazac </a:t>
            </a:r>
            <a:r>
              <a:rPr lang="hr-HR" b="1" dirty="0"/>
              <a:t>s detaljnim opisom projekata </a:t>
            </a:r>
            <a:endParaRPr lang="hr-HR" b="1" dirty="0" smtClean="0"/>
          </a:p>
          <a:p>
            <a:pPr algn="just"/>
            <a:r>
              <a:rPr lang="hr-HR" b="1" dirty="0" smtClean="0"/>
              <a:t>obrazac </a:t>
            </a:r>
            <a:r>
              <a:rPr lang="hr-HR" b="1" dirty="0"/>
              <a:t>proračuna projekta </a:t>
            </a:r>
            <a:endParaRPr lang="hr-HR" b="1" dirty="0" smtClean="0"/>
          </a:p>
          <a:p>
            <a:pPr algn="just"/>
            <a:r>
              <a:rPr lang="hr-HR" b="1" dirty="0" smtClean="0"/>
              <a:t>obrazac </a:t>
            </a:r>
            <a:r>
              <a:rPr lang="hr-HR" b="1" dirty="0"/>
              <a:t>životopisa </a:t>
            </a:r>
            <a:r>
              <a:rPr lang="hr-HR" b="1" dirty="0" smtClean="0"/>
              <a:t>voditelja projekta i izvoditelja projektne aktivnosti </a:t>
            </a:r>
          </a:p>
          <a:p>
            <a:pPr algn="just"/>
            <a:r>
              <a:rPr lang="hr-HR" b="1" dirty="0" smtClean="0"/>
              <a:t>obrazac </a:t>
            </a:r>
            <a:r>
              <a:rPr lang="hr-HR" b="1" dirty="0"/>
              <a:t>i</a:t>
            </a:r>
            <a:r>
              <a:rPr lang="hr-HR" b="1" dirty="0" smtClean="0"/>
              <a:t>zjave izvoditelja projektne aktivnosti kojom </a:t>
            </a:r>
            <a:r>
              <a:rPr lang="hr-HR" b="1" dirty="0"/>
              <a:t>potvrđuju da su upoznati sa sudjelovanjem u provedbi </a:t>
            </a:r>
            <a:r>
              <a:rPr lang="hr-HR" b="1" dirty="0" smtClean="0"/>
              <a:t>projekta</a:t>
            </a:r>
          </a:p>
          <a:p>
            <a:pPr algn="just"/>
            <a:r>
              <a:rPr lang="hr-HR" b="1" dirty="0"/>
              <a:t>obrazac izjave  o financiranim projektima udruge </a:t>
            </a:r>
            <a:r>
              <a:rPr lang="hr-HR" b="1" dirty="0" smtClean="0"/>
              <a:t>iz drugih javnih izvora </a:t>
            </a:r>
            <a:endParaRPr lang="hr-HR" b="1" dirty="0"/>
          </a:p>
          <a:p>
            <a:pPr marL="0" indent="0" algn="just">
              <a:buNone/>
            </a:pPr>
            <a:endParaRPr lang="hr-HR" sz="2400" dirty="0" smtClean="0"/>
          </a:p>
          <a:p>
            <a:pPr algn="just"/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02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DD2147-08A8-43BF-A0EB-6A444E37E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7825"/>
            <a:ext cx="8884920" cy="1325563"/>
          </a:xfrm>
        </p:spPr>
        <p:txBody>
          <a:bodyPr>
            <a:normAutofit/>
          </a:bodyPr>
          <a:lstStyle/>
          <a:p>
            <a:r>
              <a:rPr lang="hr-HR" b="1" dirty="0" smtClean="0"/>
              <a:t>	</a:t>
            </a:r>
            <a:br>
              <a:rPr lang="hr-HR" b="1" dirty="0" smtClean="0"/>
            </a:br>
            <a:r>
              <a:rPr lang="hr-HR" sz="3600" b="1" dirty="0" smtClean="0"/>
              <a:t>7. POSTUPAK PROCJENE PRIJAVE</a:t>
            </a:r>
            <a:endParaRPr lang="hr-HR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445DCA-4BA8-476B-A5C2-34C577154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6221"/>
            <a:ext cx="10515600" cy="4544704"/>
          </a:xfrm>
        </p:spPr>
        <p:txBody>
          <a:bodyPr>
            <a:normAutofit/>
          </a:bodyPr>
          <a:lstStyle/>
          <a:p>
            <a:pPr algn="just"/>
            <a:endParaRPr lang="hr-HR" sz="2400" b="1" dirty="0" smtClean="0"/>
          </a:p>
          <a:p>
            <a:pPr algn="just"/>
            <a:r>
              <a:rPr lang="hr-HR" b="1" dirty="0"/>
              <a:t>Povjerenstvo za otvaranje prijava i provjeru ispunjavanja propisanih uvjeta provodi postupak provjere ispunjavanja propisanih (administrativnih) uvjeta prijavljenih projekata</a:t>
            </a:r>
          </a:p>
          <a:p>
            <a:pPr marL="0" indent="0" algn="just">
              <a:buNone/>
            </a:pPr>
            <a:endParaRPr lang="hr-HR" b="1" dirty="0"/>
          </a:p>
          <a:p>
            <a:pPr algn="just"/>
            <a:r>
              <a:rPr lang="hr-HR" b="1" dirty="0"/>
              <a:t>Povjerenstvo za ocjenjivanje projekata procjenjuje projekt prema kriterijima definiranima u obrascu za ocjenu kvalitete projekta </a:t>
            </a:r>
          </a:p>
          <a:p>
            <a:pPr marL="0" indent="0" algn="just">
              <a:buNone/>
            </a:pPr>
            <a:endParaRPr lang="hr-HR" sz="2400" b="1" dirty="0" smtClean="0"/>
          </a:p>
          <a:p>
            <a:pPr marL="0" indent="0" algn="just">
              <a:buNone/>
            </a:pP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065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0DC30A-FE5D-424C-B72F-43F4CF5A5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159" y="352573"/>
            <a:ext cx="8884920" cy="1325563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8. VISINA FINANCIJSKIH SREDSTAVA</a:t>
            </a:r>
            <a:endParaRPr lang="hr-HR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B18B41-0B5E-4FE8-8DF3-FCEB520A5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622" y="1569156"/>
            <a:ext cx="10848622" cy="47342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sz="2200" dirty="0"/>
          </a:p>
          <a:p>
            <a:pPr algn="just"/>
            <a:r>
              <a:rPr lang="hr-HR" b="1" dirty="0" smtClean="0"/>
              <a:t>Financijska </a:t>
            </a:r>
            <a:r>
              <a:rPr lang="hr-HR" b="1" dirty="0"/>
              <a:t>sredstva u iznosu od </a:t>
            </a:r>
            <a:r>
              <a:rPr lang="hr-HR" b="1" dirty="0" smtClean="0"/>
              <a:t>1.600.000,00 </a:t>
            </a:r>
            <a:r>
              <a:rPr lang="hr-HR" b="1" dirty="0"/>
              <a:t>kn </a:t>
            </a:r>
            <a:r>
              <a:rPr lang="hr-HR" b="1" dirty="0" smtClean="0"/>
              <a:t>(odnosno u </a:t>
            </a:r>
            <a:r>
              <a:rPr lang="hr-HR" b="1" dirty="0"/>
              <a:t>okviru raspoloživih sredstava od prihoda od igara na </a:t>
            </a:r>
            <a:r>
              <a:rPr lang="hr-HR" b="1" dirty="0" smtClean="0"/>
              <a:t>sreću) </a:t>
            </a:r>
            <a:endParaRPr lang="hr-HR" b="1" dirty="0"/>
          </a:p>
          <a:p>
            <a:pPr algn="just"/>
            <a:endParaRPr lang="hr-HR" b="1" dirty="0"/>
          </a:p>
          <a:p>
            <a:pPr algn="just"/>
            <a:r>
              <a:rPr lang="hr-HR" b="1" dirty="0"/>
              <a:t>Najmanji iznos financijskih sredstava koji se može prijaviti i dodijeliti po pojedinom projektu je </a:t>
            </a:r>
            <a:r>
              <a:rPr lang="hr-HR" b="1" dirty="0" smtClean="0"/>
              <a:t>10.000,00 </a:t>
            </a:r>
            <a:r>
              <a:rPr lang="hr-HR" b="1" dirty="0"/>
              <a:t>kn, a najveći </a:t>
            </a:r>
            <a:r>
              <a:rPr lang="hr-HR" b="1" dirty="0" smtClean="0"/>
              <a:t>50.000,00 kn</a:t>
            </a:r>
          </a:p>
          <a:p>
            <a:pPr algn="just"/>
            <a:endParaRPr lang="hr-HR" b="1" dirty="0"/>
          </a:p>
          <a:p>
            <a:pPr algn="just"/>
            <a:r>
              <a:rPr lang="hr-HR" b="1" dirty="0"/>
              <a:t> Okvirni broj projekta koji se planira financirati: </a:t>
            </a:r>
            <a:r>
              <a:rPr lang="hr-HR" b="1" dirty="0" smtClean="0"/>
              <a:t>40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336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430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 REPUBLIKA HRVATSKA MINISTARSTVO VANJSKIH I EUROPSKIH POSLOVA  NATJEČAJ   za prijavu projekata udruga - društava prijateljstva u svrhu ostvarivanja financijske potpore</vt:lpstr>
      <vt:lpstr> 1. CILJ NATJEČAJA</vt:lpstr>
      <vt:lpstr> 2. PRIHVATLJIVI PRIJAVITELJ</vt:lpstr>
      <vt:lpstr> 3. PRIHVATLJIVI PARTNER U PROJEKTU</vt:lpstr>
      <vt:lpstr> 4. PRIHVATLJIVE AKTIVNOSTI</vt:lpstr>
      <vt:lpstr> 5. PRIHVATLJIVI TROŠKOVI PROJEKTA</vt:lpstr>
      <vt:lpstr> 6. SADRŽAJ PRIJAVE</vt:lpstr>
      <vt:lpstr>  7. POSTUPAK PROCJENE PRIJAVE</vt:lpstr>
      <vt:lpstr> 8. VISINA FINANCIJSKIH SREDSTAVA</vt:lpstr>
      <vt:lpstr>    9. REZULTATI NATJEČAJA </vt:lpstr>
      <vt:lpstr> 10. UGOVARANJE </vt:lpstr>
      <vt:lpstr> DODATNE INFORMACIJE </vt:lpstr>
      <vt:lpstr> Kontakt za upite: drustva-prijateljstva@mvep.hr  ZAHVALJUJEMO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NATJEČAJ  za prijavu programa/projekata udruga - društava prijateljstva u svrhu ostvarenja financijske potpore u 2018. godini</dc:title>
  <dc:creator>Marko</dc:creator>
  <cp:lastModifiedBy>uzuvrh</cp:lastModifiedBy>
  <cp:revision>85</cp:revision>
  <cp:lastPrinted>2019-02-06T12:22:26Z</cp:lastPrinted>
  <dcterms:created xsi:type="dcterms:W3CDTF">2018-02-15T18:23:56Z</dcterms:created>
  <dcterms:modified xsi:type="dcterms:W3CDTF">2021-03-12T10:24:37Z</dcterms:modified>
</cp:coreProperties>
</file>